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grXbOL86OqwfLPVSGqYzJouKx+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F7CD67-8CC1-4307-9A39-FBC91DD1456B}">
  <a:tblStyle styleId="{41F7CD67-8CC1-4307-9A39-FBC91DD1456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D0799D9-0AD0-4A63-A518-273AAEDD7FB4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2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5c73d3a93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5c73d3a93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c5c73d3a93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5c73d3a93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5c73d3a93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c5c73d3a93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5c73d3a93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5c73d3a93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c5c73d3a93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5c73d3a9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c5c73d3a9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c5c73d3a93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5c73d3a93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5c73d3a93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c5c73d3a93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5c73d3a93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5c73d3a93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c5c73d3a93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0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5c73d3a93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5c73d3a93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c5c73d3a93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5c73d3a93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5c73d3a93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c5c73d3a93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7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8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9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 txBox="1"/>
          <p:nvPr>
            <p:ph idx="12" type="sldNum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5c73d3a9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5c73d3a9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c5c73d3a9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5c73d3a9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5c73d3a9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c5c73d3a93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1189" y="269158"/>
            <a:ext cx="919139" cy="29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31" y="322814"/>
            <a:ext cx="1146158" cy="1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4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4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스터">
  <p:cSld name="마스터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9"/>
          <p:cNvCxnSpPr/>
          <p:nvPr/>
        </p:nvCxnSpPr>
        <p:spPr>
          <a:xfrm rot="10800000">
            <a:off x="977" y="6457950"/>
            <a:ext cx="12190048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39"/>
          <p:cNvSpPr txBox="1"/>
          <p:nvPr>
            <p:ph idx="12" type="sldNum"/>
          </p:nvPr>
        </p:nvSpPr>
        <p:spPr>
          <a:xfrm>
            <a:off x="5843528" y="6513675"/>
            <a:ext cx="504945" cy="253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algn="ctr">
              <a:spcBef>
                <a:spcPts val="0"/>
              </a:spcBef>
              <a:buNone/>
              <a:defRPr b="1" i="0" sz="105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b="1" i="0" sz="105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b="1" i="0" sz="105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b="1" i="0" sz="105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b="1" i="0" sz="105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b="1" i="0" sz="105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b="1" i="0" sz="105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b="1" i="0" sz="105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b="1" i="0" sz="105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cxnSp>
        <p:nvCxnSpPr>
          <p:cNvPr id="25" name="Google Shape;25;p39"/>
          <p:cNvCxnSpPr/>
          <p:nvPr/>
        </p:nvCxnSpPr>
        <p:spPr>
          <a:xfrm rot="10800000">
            <a:off x="0" y="800099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9"/>
          <p:cNvSpPr txBox="1"/>
          <p:nvPr>
            <p:ph type="title"/>
          </p:nvPr>
        </p:nvSpPr>
        <p:spPr>
          <a:xfrm>
            <a:off x="336061" y="193702"/>
            <a:ext cx="4251164" cy="41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Malgun Gothic"/>
              <a:buNone/>
              <a:defRPr b="1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0388" y="6561349"/>
            <a:ext cx="883999" cy="184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72">
          <p15:clr>
            <a:srgbClr val="FBAE40"/>
          </p15:clr>
        </p15:guide>
        <p15:guide id="2" pos="6068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orient="horz" pos="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4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4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jpg"/><Relationship Id="rId4" Type="http://schemas.openxmlformats.org/officeDocument/2006/relationships/image" Target="../media/image4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Relationship Id="rId4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jpg"/><Relationship Id="rId4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jpg"/><Relationship Id="rId4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Relationship Id="rId4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jpg"/><Relationship Id="rId4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목적 및 요구사항</a:t>
            </a:r>
            <a:endParaRPr b="1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2" name="Google Shape;102;p1"/>
          <p:cNvGraphicFramePr/>
          <p:nvPr/>
        </p:nvGraphicFramePr>
        <p:xfrm>
          <a:off x="1411287" y="26165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1924875"/>
                <a:gridCol w="7444550"/>
              </a:tblGrid>
              <a:tr h="47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목적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최적화 이미지 판독 모델 개발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3" name="Google Shape;103;p1"/>
          <p:cNvGraphicFramePr/>
          <p:nvPr/>
        </p:nvGraphicFramePr>
        <p:xfrm>
          <a:off x="1411287" y="30933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1924875"/>
                <a:gridCol w="7444550"/>
              </a:tblGrid>
              <a:tr h="47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개의 CLASS로 이루어진 편의점 판매 상품 DATA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4" name="Google Shape;104;p1"/>
          <p:cNvGraphicFramePr/>
          <p:nvPr/>
        </p:nvGraphicFramePr>
        <p:xfrm>
          <a:off x="1411287" y="35564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1924875"/>
                <a:gridCol w="7444550"/>
              </a:tblGrid>
              <a:tr h="47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범위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 전처리, 다수의 모델 비교 및 최적 모델 선정 (5CASE 이상), 최적모델 하이퍼튜닝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5" name="Google Shape;105;p1"/>
          <p:cNvGraphicFramePr/>
          <p:nvPr/>
        </p:nvGraphicFramePr>
        <p:xfrm>
          <a:off x="1411287" y="40323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1924875"/>
                <a:gridCol w="7444550"/>
              </a:tblGrid>
              <a:tr h="47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성능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Accuracy 9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% 이상 (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YoloV8-L</a:t>
                      </a: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Accuracy 9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% 이상 (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YoloV8-M</a:t>
                      </a: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모델 개발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6" name="Google Shape;176;p10"/>
          <p:cNvGraphicFramePr/>
          <p:nvPr/>
        </p:nvGraphicFramePr>
        <p:xfrm>
          <a:off x="1411287" y="2552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419475"/>
                <a:gridCol w="1505400"/>
                <a:gridCol w="6370725"/>
                <a:gridCol w="1073825"/>
              </a:tblGrid>
              <a:tr h="63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</a:tr>
              <a:tr h="307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YoloV8-N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 Model)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Hyper parameter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Batch Size: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Epoch: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learning rate: 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initial 0.048 and decays by 0.005 every 2.4epoch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lang="en-US"/>
                        <a:t>  -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dfl_loss = 0.97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 size  = 640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30 epoch completed in 0.314 hours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6985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7" name="Google Shape;177;p10"/>
          <p:cNvSpPr/>
          <p:nvPr/>
        </p:nvSpPr>
        <p:spPr>
          <a:xfrm>
            <a:off x="1411287" y="1899215"/>
            <a:ext cx="4950213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모델 개발 (② YoloV8-N 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1143000" y="6364227"/>
            <a:ext cx="99060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1437771" y="919500"/>
            <a:ext cx="2487325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Learning Curves (② 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b="46216" l="0" r="0" t="0"/>
          <a:stretch/>
        </p:blipFill>
        <p:spPr>
          <a:xfrm>
            <a:off x="1503003" y="1258045"/>
            <a:ext cx="1019175" cy="29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4">
            <a:alphaModFix/>
          </a:blip>
          <a:srcRect b="-59260" l="-8736" r="63327" t="107002"/>
          <a:stretch/>
        </p:blipFill>
        <p:spPr>
          <a:xfrm>
            <a:off x="2587400" y="3353550"/>
            <a:ext cx="3822225" cy="29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000" y="1550050"/>
            <a:ext cx="9974374" cy="53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195" name="Google Shape;195;p12"/>
          <p:cNvSpPr/>
          <p:nvPr/>
        </p:nvSpPr>
        <p:spPr>
          <a:xfrm>
            <a:off x="125448" y="669375"/>
            <a:ext cx="1699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최종 성능 (②           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6" name="Google Shape;196;p12"/>
          <p:cNvGraphicFramePr/>
          <p:nvPr/>
        </p:nvGraphicFramePr>
        <p:xfrm>
          <a:off x="2474400" y="4192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{BD0799D9-0AD0-4A63-A518-273AAEDD7FB4}</a:tableStyleId>
              </a:tblPr>
              <a:tblGrid>
                <a:gridCol w="2216150"/>
                <a:gridCol w="1701800"/>
                <a:gridCol w="1958975"/>
                <a:gridCol w="1958975"/>
              </a:tblGrid>
              <a:tr h="419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Model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Class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Top1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Top5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9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YoloV8-N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Input%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98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Input%96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7" name="Google Shape;1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1575"/>
            <a:ext cx="5779302" cy="48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300" y="1851575"/>
            <a:ext cx="5955502" cy="4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2c5c73d3a9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499476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5c73d3a93_0_25"/>
          <p:cNvSpPr txBox="1"/>
          <p:nvPr/>
        </p:nvSpPr>
        <p:spPr>
          <a:xfrm>
            <a:off x="1608600" y="158275"/>
            <a:ext cx="967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These are some of the example images that predicted after training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" name="Google Shape;211;g2c5c73d3a9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4950"/>
            <a:ext cx="5440650" cy="5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c5c73d3a93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050" y="1264950"/>
            <a:ext cx="6392325" cy="54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모델 개발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8" name="Google Shape;218;p13"/>
          <p:cNvGraphicFramePr/>
          <p:nvPr/>
        </p:nvGraphicFramePr>
        <p:xfrm>
          <a:off x="1411287" y="2552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419475"/>
                <a:gridCol w="1505400"/>
                <a:gridCol w="6370725"/>
                <a:gridCol w="1073825"/>
              </a:tblGrid>
              <a:tr h="63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</a:tr>
              <a:tr h="307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YoloV8-S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 Model)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Hyper parameter</a:t>
                      </a:r>
                      <a:b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Batch Size:16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8450" lvl="0" marL="4572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Epoch:30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8450" lvl="0" marL="4572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learning rate:  initial 0.048 and decays by 0.005 every 2.4epoch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  -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dfl_loss = 0.98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-  size  = 640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30 epoch completed in 35min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9" name="Google Shape;219;p13"/>
          <p:cNvSpPr/>
          <p:nvPr/>
        </p:nvSpPr>
        <p:spPr>
          <a:xfrm>
            <a:off x="1411287" y="1899215"/>
            <a:ext cx="4950213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모델 개발 (③ YoloV8-S 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1143000" y="6364227"/>
            <a:ext cx="99060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227" name="Google Shape;227;p14"/>
          <p:cNvSpPr/>
          <p:nvPr/>
        </p:nvSpPr>
        <p:spPr>
          <a:xfrm>
            <a:off x="188946" y="559675"/>
            <a:ext cx="3280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Learning Curves (③            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8" name="Google Shape;22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25" y="1050475"/>
            <a:ext cx="10306949" cy="51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graphicFrame>
        <p:nvGraphicFramePr>
          <p:cNvPr id="235" name="Google Shape;235;p15"/>
          <p:cNvGraphicFramePr/>
          <p:nvPr/>
        </p:nvGraphicFramePr>
        <p:xfrm>
          <a:off x="2178050" y="2459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{BD0799D9-0AD0-4A63-A518-273AAEDD7FB4}</a:tableStyleId>
              </a:tblPr>
              <a:tblGrid>
                <a:gridCol w="2216150"/>
                <a:gridCol w="1701800"/>
                <a:gridCol w="1958975"/>
                <a:gridCol w="19589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Model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Class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Top1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Top5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YoloV8-S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Input%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97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Input%9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5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36" name="Google Shape;2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0075"/>
            <a:ext cx="5943598" cy="55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00" y="1140076"/>
            <a:ext cx="5791201" cy="51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2c5c73d3a93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626473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5c73d3a93_0_40"/>
          <p:cNvSpPr txBox="1"/>
          <p:nvPr/>
        </p:nvSpPr>
        <p:spPr>
          <a:xfrm>
            <a:off x="1608600" y="0"/>
            <a:ext cx="967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These are some of the example images that predicted after training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g2c5c73d3a93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675" y="1364750"/>
            <a:ext cx="6134374" cy="53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c5c73d3a9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4750"/>
            <a:ext cx="5763226" cy="534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연구 환경</a:t>
            </a:r>
            <a:endParaRPr b="1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1" name="Google Shape;111;p2"/>
          <p:cNvGraphicFramePr/>
          <p:nvPr/>
        </p:nvGraphicFramePr>
        <p:xfrm>
          <a:off x="1411287" y="2552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419475"/>
                <a:gridCol w="1505400"/>
                <a:gridCol w="6370725"/>
                <a:gridCol w="1073825"/>
              </a:tblGrid>
              <a:tr h="63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</a:tr>
              <a:tr h="10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H/W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(AI Machine)</a:t>
                      </a:r>
                      <a:endParaRPr b="1" i="0" sz="11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           Object detection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S/W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(Language, Tool)</a:t>
                      </a:r>
                      <a:endParaRPr b="1" i="0" sz="11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Language-Python, 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Using Yolov8, Yolov9, Yolov8-N, Yolov8-S, Yolov9-E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</a:t>
                      </a:r>
                      <a:endParaRPr b="1" i="0" sz="11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개의 20class로 이루어진 총 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2280</a:t>
                      </a: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장의 image를 받음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2" name="Google Shape;112;p2"/>
          <p:cNvSpPr/>
          <p:nvPr/>
        </p:nvSpPr>
        <p:spPr>
          <a:xfrm>
            <a:off x="1434595" y="1899215"/>
            <a:ext cx="822639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환경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모델 개발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57" name="Google Shape;257;p16"/>
          <p:cNvGraphicFramePr/>
          <p:nvPr/>
        </p:nvGraphicFramePr>
        <p:xfrm>
          <a:off x="1411287" y="2552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419475"/>
                <a:gridCol w="1505400"/>
                <a:gridCol w="6370725"/>
                <a:gridCol w="1073825"/>
              </a:tblGrid>
              <a:tr h="63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</a:tr>
              <a:tr h="307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 개발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(Base Model)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Model Name : YoloV8-L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Hyper parameter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Batch Size: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Epoch: 20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learning rate: With 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parameter</a:t>
                      </a: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group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 97 weight (decay=0.0), 104 weight (decay= 0.0005), 103 bias(decay = 0.0)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lang="en-US"/>
                        <a:t>20 epochs completed 28 minut</a:t>
                      </a:r>
                      <a:endParaRPr/>
                    </a:p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8" name="Google Shape;258;p16"/>
          <p:cNvSpPr/>
          <p:nvPr/>
        </p:nvSpPr>
        <p:spPr>
          <a:xfrm>
            <a:off x="1411287" y="1899215"/>
            <a:ext cx="4950213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모델 개발 (④ YoloV8-L)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1143000" y="6364227"/>
            <a:ext cx="99060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266" name="Google Shape;266;p17"/>
          <p:cNvSpPr/>
          <p:nvPr/>
        </p:nvSpPr>
        <p:spPr>
          <a:xfrm>
            <a:off x="231271" y="602000"/>
            <a:ext cx="3280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Learning Curves (④  YoloV8-L)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p17"/>
          <p:cNvPicPr preferRelativeResize="0"/>
          <p:nvPr/>
        </p:nvPicPr>
        <p:blipFill rotWithShape="1">
          <a:blip r:embed="rId3">
            <a:alphaModFix/>
          </a:blip>
          <a:srcRect b="46216" l="0" r="0" t="0"/>
          <a:stretch/>
        </p:blipFill>
        <p:spPr>
          <a:xfrm>
            <a:off x="1503003" y="1258045"/>
            <a:ext cx="1019175" cy="29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50" y="1152200"/>
            <a:ext cx="10585052" cy="52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210095" y="580850"/>
            <a:ext cx="25233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최종 성능 (④ YoloV8-L         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6" name="Google Shape;276;p18"/>
          <p:cNvGraphicFramePr/>
          <p:nvPr/>
        </p:nvGraphicFramePr>
        <p:xfrm>
          <a:off x="2733400" y="1775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{BD0799D9-0AD0-4A63-A518-273AAEDD7FB4}</a:tableStyleId>
              </a:tblPr>
              <a:tblGrid>
                <a:gridCol w="2216150"/>
                <a:gridCol w="1701800"/>
                <a:gridCol w="1958975"/>
                <a:gridCol w="19589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Model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Class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Top1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Top5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YoloV8-L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99</a:t>
                      </a: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%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96</a:t>
                      </a: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%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77" name="Google Shape;2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650"/>
            <a:ext cx="5952876" cy="55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875" y="1071650"/>
            <a:ext cx="6239124" cy="52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c5c73d3a93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393651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5c73d3a93_0_59"/>
          <p:cNvSpPr txBox="1"/>
          <p:nvPr/>
        </p:nvSpPr>
        <p:spPr>
          <a:xfrm>
            <a:off x="1629825" y="148175"/>
            <a:ext cx="887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These are some of the example images that predicted after training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1" name="Google Shape;291;g2c5c73d3a93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7275"/>
            <a:ext cx="5358326" cy="535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c5c73d3a93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126" y="1347275"/>
            <a:ext cx="5358326" cy="535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모델 개발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98" name="Google Shape;298;p19"/>
          <p:cNvGraphicFramePr/>
          <p:nvPr/>
        </p:nvGraphicFramePr>
        <p:xfrm>
          <a:off x="1411287" y="2552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419475"/>
                <a:gridCol w="1505400"/>
                <a:gridCol w="6370725"/>
                <a:gridCol w="1073825"/>
              </a:tblGrid>
              <a:tr h="63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</a:tr>
              <a:tr h="307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YoloV9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(Base Model)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Model Name : YoloV9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Hyper parameter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Batch Size: 6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Epoch: 15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learning rate: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weight_decay = 0.0005</a:t>
                      </a:r>
                      <a:endParaRPr/>
                    </a:p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99" name="Google Shape;299;p19"/>
          <p:cNvSpPr/>
          <p:nvPr/>
        </p:nvSpPr>
        <p:spPr>
          <a:xfrm>
            <a:off x="1411287" y="1899215"/>
            <a:ext cx="4950213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모델 개발 (⑤ Yolov9 )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1143000" y="6364227"/>
            <a:ext cx="99060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Mingxing Tan and Quoc V Le. EfficientNet: Rethinking model scaling for convolutional neural networks. (ICML), 2019.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https://github.com/rwightman/pytorch-image-models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07" name="Google Shape;307;p20"/>
          <p:cNvSpPr/>
          <p:nvPr/>
        </p:nvSpPr>
        <p:spPr>
          <a:xfrm>
            <a:off x="262046" y="621850"/>
            <a:ext cx="3280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Learning Curves (⑤ Yolov9    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p20"/>
          <p:cNvPicPr preferRelativeResize="0"/>
          <p:nvPr/>
        </p:nvPicPr>
        <p:blipFill rotWithShape="1">
          <a:blip r:embed="rId3">
            <a:alphaModFix/>
          </a:blip>
          <a:srcRect b="46216" l="0" r="0" t="0"/>
          <a:stretch/>
        </p:blipFill>
        <p:spPr>
          <a:xfrm>
            <a:off x="1503003" y="1258045"/>
            <a:ext cx="1019175" cy="29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03" y="1087750"/>
            <a:ext cx="9365023" cy="468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16" name="Google Shape;316;p21"/>
          <p:cNvSpPr/>
          <p:nvPr/>
        </p:nvSpPr>
        <p:spPr>
          <a:xfrm>
            <a:off x="210126" y="516350"/>
            <a:ext cx="256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최종 성능 (⑤ YoloV9)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7" name="Google Shape;317;p21"/>
          <p:cNvGraphicFramePr/>
          <p:nvPr/>
        </p:nvGraphicFramePr>
        <p:xfrm>
          <a:off x="2580225" y="3146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{BD0799D9-0AD0-4A63-A518-273AAEDD7FB4}</a:tableStyleId>
              </a:tblPr>
              <a:tblGrid>
                <a:gridCol w="2347975"/>
                <a:gridCol w="1803025"/>
                <a:gridCol w="2075500"/>
                <a:gridCol w="20755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Model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Class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Top1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Top5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YoloV9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%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Input%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8" name="Google Shape;318;p21"/>
          <p:cNvSpPr/>
          <p:nvPr/>
        </p:nvSpPr>
        <p:spPr>
          <a:xfrm>
            <a:off x="329184" y="3613666"/>
            <a:ext cx="3803904" cy="261888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1124712" y="3665596"/>
            <a:ext cx="23353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Screen Capture #1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1"/>
          <p:cNvSpPr/>
          <p:nvPr/>
        </p:nvSpPr>
        <p:spPr>
          <a:xfrm>
            <a:off x="4330599" y="3613666"/>
            <a:ext cx="3803904" cy="261888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5126127" y="3665596"/>
            <a:ext cx="23353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Screen Capture #2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1"/>
          <p:cNvSpPr/>
          <p:nvPr/>
        </p:nvSpPr>
        <p:spPr>
          <a:xfrm>
            <a:off x="8242199" y="3613666"/>
            <a:ext cx="3803904" cy="261888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9037727" y="3665596"/>
            <a:ext cx="23353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Screen Capture #3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4" name="Google Shape;3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8800"/>
            <a:ext cx="6573199" cy="564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200" y="1532600"/>
            <a:ext cx="5613425" cy="469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2c5c73d3a93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042875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2c5c73d3a93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25" y="152400"/>
            <a:ext cx="5549148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c5c73d3a93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875" y="152400"/>
            <a:ext cx="626112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Data</a:t>
            </a:r>
            <a:endParaRPr b="1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1434595" y="1899215"/>
            <a:ext cx="1920696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데이터셋 전처리</a:t>
            </a:r>
            <a:endParaRPr/>
          </a:p>
        </p:txBody>
      </p:sp>
      <p:graphicFrame>
        <p:nvGraphicFramePr>
          <p:cNvPr id="119" name="Google Shape;119;p3"/>
          <p:cNvGraphicFramePr/>
          <p:nvPr/>
        </p:nvGraphicFramePr>
        <p:xfrm>
          <a:off x="1411287" y="2552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419475"/>
                <a:gridCol w="1505400"/>
                <a:gridCol w="6370725"/>
                <a:gridCol w="1073825"/>
              </a:tblGrid>
              <a:tr h="63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</a:tr>
              <a:tr h="307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데이터셋 전처리</a:t>
                      </a:r>
                      <a:endParaRPr b="1" sz="1300" u="sng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sng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개의 class로 이루어진 총 2280 장의 image를 받음.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Train: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1824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Validation: 342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Test: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114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Error 파일들을 제외한 나머지 data로 총 2,180,756장의 cropped image 생성.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Train: 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1824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Validation: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342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Test: 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114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생성된 cropped image의 크기가 너무 커, 학습시간이 과하게 오래 걸리는 것을 방지하기 위해, image의 width, heigh중 작은 부분의 길이를 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640</a:t>
                      </a: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pixel로 변환함.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모델 비교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22"/>
          <p:cNvSpPr/>
          <p:nvPr/>
        </p:nvSpPr>
        <p:spPr>
          <a:xfrm>
            <a:off x="1411287" y="1899215"/>
            <a:ext cx="4950213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모델 성능 비교</a:t>
            </a:r>
            <a:endParaRPr/>
          </a:p>
        </p:txBody>
      </p:sp>
      <p:graphicFrame>
        <p:nvGraphicFramePr>
          <p:cNvPr id="345" name="Google Shape;345;p22"/>
          <p:cNvGraphicFramePr/>
          <p:nvPr/>
        </p:nvGraphicFramePr>
        <p:xfrm>
          <a:off x="1622475" y="2552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208275"/>
                <a:gridCol w="1505400"/>
                <a:gridCol w="3051950"/>
                <a:gridCol w="4392600"/>
              </a:tblGrid>
              <a:tr h="63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Accuracy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Rank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</a:tr>
              <a:tr h="61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YoloV8-L</a:t>
                      </a:r>
                      <a:endParaRPr b="1" i="0" sz="13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    99%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b="1" lang="en-US" sz="1300" u="sng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</a:t>
                      </a:r>
                      <a:r>
                        <a:rPr b="1" lang="en-US" sz="1300" u="sng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-N</a:t>
                      </a:r>
                      <a:endParaRPr b="1" i="0" sz="13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     98.6%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b="1" lang="en-US" sz="1300" u="sng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YOLOv8-S</a:t>
                      </a:r>
                      <a:endParaRPr b="1" i="0" sz="13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     97-98%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b="1" lang="en-US" sz="1300" u="sng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YoloV9</a:t>
                      </a:r>
                      <a:endParaRPr b="1" i="0" sz="13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     96.6%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b="1" lang="en-US" sz="1300" u="sng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Yolov8-M</a:t>
                      </a:r>
                      <a:endParaRPr b="1" i="0" sz="13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     95%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/>
        </p:nvSpPr>
        <p:spPr>
          <a:xfrm>
            <a:off x="3318019" y="6373275"/>
            <a:ext cx="379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물체가 이미지의 일부분을 차지함.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1" name="Google Shape;3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973" y="152400"/>
            <a:ext cx="5991629" cy="599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75" y="152400"/>
            <a:ext cx="5486400" cy="599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/>
          <p:nvPr/>
        </p:nvSpPr>
        <p:spPr>
          <a:xfrm>
            <a:off x="4499820" y="249250"/>
            <a:ext cx="14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Train_Batch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325" y="894200"/>
            <a:ext cx="6885499" cy="55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/>
          <p:nvPr/>
        </p:nvSpPr>
        <p:spPr>
          <a:xfrm>
            <a:off x="4411059" y="125750"/>
            <a:ext cx="1725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Train_labels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750" y="658175"/>
            <a:ext cx="8572526" cy="60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Custom Model 개발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1411287" y="1899215"/>
            <a:ext cx="4950213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모델 개발 (Custom Model)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1" name="Google Shape;371;p26"/>
          <p:cNvGraphicFramePr/>
          <p:nvPr/>
        </p:nvGraphicFramePr>
        <p:xfrm>
          <a:off x="1411288" y="25596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419475"/>
                <a:gridCol w="1505400"/>
                <a:gridCol w="6370725"/>
                <a:gridCol w="1073825"/>
              </a:tblGrid>
              <a:tr h="63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</a:tr>
              <a:tr h="307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CUSTOM 모델 개발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Model name: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Hyper parameter는 다음과 같음 (Base Model과 동일).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Batch Size: 768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Epoch: 50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learning rate: initial 0.048 and decays by 0.97 every 2.4epoch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ResizeeCropped image의 특성상 image의 aspect ratio가 object마다 많이 다르기 때문에, ImageNet 학습방법과 달리 image를 256x256의 크기로 resize함.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Cropped image의 특성상 image에서 object가 차지하는 비율이 매우 높기 때문에, ImageNet 학습방법과 달리 Random Crop의 비율을 조정함. (0.08, 1.0) -&gt; (0.6, 1.0) 2, 3, 4를 제외한 나머지 hyper parameter는 timm [2] 라이브러리의 ImageNet 학습 방법과 동일하게 진행.</a:t>
                      </a:r>
                      <a:endParaRPr/>
                    </a:p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78" name="Google Shape;378;p27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Custom Model 개발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1411287" y="1899215"/>
            <a:ext cx="4950213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모델 개발 (Custom Model)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0" name="Google Shape;3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150" y="2537718"/>
            <a:ext cx="8890649" cy="30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87" name="Google Shape;387;p28"/>
          <p:cNvSpPr/>
          <p:nvPr/>
        </p:nvSpPr>
        <p:spPr>
          <a:xfrm>
            <a:off x="1437770" y="919500"/>
            <a:ext cx="3362180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Learning Curves (Ours Model)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8" name="Google Shape;3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1056" y="1258044"/>
            <a:ext cx="7402718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/>
          <p:cNvPicPr preferRelativeResize="0"/>
          <p:nvPr/>
        </p:nvPicPr>
        <p:blipFill rotWithShape="1">
          <a:blip r:embed="rId4">
            <a:alphaModFix/>
          </a:blip>
          <a:srcRect b="0" l="0" r="0" t="55342"/>
          <a:stretch/>
        </p:blipFill>
        <p:spPr>
          <a:xfrm>
            <a:off x="1504827" y="1295422"/>
            <a:ext cx="1019175" cy="24245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8"/>
          <p:cNvSpPr/>
          <p:nvPr/>
        </p:nvSpPr>
        <p:spPr>
          <a:xfrm>
            <a:off x="2591056" y="1295422"/>
            <a:ext cx="7402718" cy="5002622"/>
          </a:xfrm>
          <a:prstGeom prst="rect">
            <a:avLst/>
          </a:prstGeom>
          <a:solidFill>
            <a:schemeClr val="dk1">
              <a:alpha val="5098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Screen Graph Shot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1050" y="1295425"/>
            <a:ext cx="9269852" cy="53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1437771" y="919500"/>
            <a:ext cx="2676929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최종 성능 (Ours Model)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99" name="Google Shape;399;p29"/>
          <p:cNvGraphicFramePr/>
          <p:nvPr/>
        </p:nvGraphicFramePr>
        <p:xfrm>
          <a:off x="2178050" y="26873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{BD0799D9-0AD0-4A63-A518-273AAEDD7FB4}</a:tableStyleId>
              </a:tblPr>
              <a:tblGrid>
                <a:gridCol w="1958975"/>
                <a:gridCol w="1958975"/>
                <a:gridCol w="1958975"/>
                <a:gridCol w="19589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Model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Class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Top1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Top5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Ours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99</a:t>
                      </a: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%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96</a:t>
                      </a: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%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" name="Google Shape;404;p32"/>
          <p:cNvGraphicFramePr/>
          <p:nvPr/>
        </p:nvGraphicFramePr>
        <p:xfrm>
          <a:off x="2883633" y="20111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{41F7CD67-8CC1-4307-9A39-FBC91DD1456B}</a:tableStyleId>
              </a:tblPr>
              <a:tblGrid>
                <a:gridCol w="1853600"/>
                <a:gridCol w="5314400"/>
              </a:tblGrid>
              <a:tr h="301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 CPU</a:t>
                      </a:r>
                      <a:endParaRPr sz="1500" u="none" cap="none" strike="noStrike"/>
                    </a:p>
                  </a:txBody>
                  <a:tcPr marT="37150" marB="37150" marR="74300" marL="743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Intel(R) Xeon(R) Silver 4210 CPU @ 2.40GHz - 2개</a:t>
                      </a:r>
                      <a:endParaRPr/>
                    </a:p>
                  </a:txBody>
                  <a:tcPr marT="37150" marB="37150" marR="74300" marL="74300"/>
                </a:tc>
              </a:tr>
              <a:tr h="301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Memory</a:t>
                      </a:r>
                      <a:endParaRPr sz="1500" u="none" cap="none" strike="noStrike"/>
                    </a:p>
                  </a:txBody>
                  <a:tcPr marT="37150" marB="37150" marR="74300" marL="743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256GB</a:t>
                      </a:r>
                      <a:endParaRPr sz="1500" u="none" cap="none" strike="noStrike"/>
                    </a:p>
                  </a:txBody>
                  <a:tcPr marT="37150" marB="37150" marR="74300" marL="74300"/>
                </a:tc>
              </a:tr>
              <a:tr h="301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GPU</a:t>
                      </a:r>
                      <a:endParaRPr sz="1500" u="none" cap="none" strike="noStrike"/>
                    </a:p>
                  </a:txBody>
                  <a:tcPr marT="37150" marB="37150" marR="74300" marL="743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GeForce RTX 2080 Ti (11GB) - 8개</a:t>
                      </a:r>
                      <a:endParaRPr/>
                    </a:p>
                  </a:txBody>
                  <a:tcPr marT="37150" marB="37150" marR="74300" marL="74300"/>
                </a:tc>
              </a:tr>
              <a:tr h="301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Storage</a:t>
                      </a:r>
                      <a:endParaRPr sz="1500" u="none" cap="none" strike="noStrike"/>
                    </a:p>
                  </a:txBody>
                  <a:tcPr marT="37150" marB="37150" marR="74300" marL="743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Samsung SSD 860 (1TB), Samsung MZ7LH3T8 (3.5TB)</a:t>
                      </a:r>
                      <a:endParaRPr sz="1500" u="none" cap="none" strike="noStrike"/>
                    </a:p>
                  </a:txBody>
                  <a:tcPr marT="37150" marB="37150" marR="74300" marL="74300"/>
                </a:tc>
              </a:tr>
              <a:tr h="301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OS</a:t>
                      </a:r>
                      <a:endParaRPr sz="1500" u="none" cap="none" strike="noStrike"/>
                    </a:p>
                  </a:txBody>
                  <a:tcPr marT="37150" marB="37150" marR="74300" marL="743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Ubuntu 18.04</a:t>
                      </a:r>
                      <a:endParaRPr sz="1500" u="none" cap="none" strike="noStrike"/>
                    </a:p>
                  </a:txBody>
                  <a:tcPr marT="37150" marB="37150" marR="74300" marL="74300"/>
                </a:tc>
              </a:tr>
            </a:tbl>
          </a:graphicData>
        </a:graphic>
      </p:graphicFrame>
      <p:sp>
        <p:nvSpPr>
          <p:cNvPr id="405" name="Google Shape;405;p32"/>
          <p:cNvSpPr txBox="1"/>
          <p:nvPr/>
        </p:nvSpPr>
        <p:spPr>
          <a:xfrm>
            <a:off x="2667503" y="1518961"/>
            <a:ext cx="2025555" cy="342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32172" lvl="0" marL="23217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</a:pPr>
            <a:r>
              <a:rPr lang="en-US" sz="162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시스템 사양</a:t>
            </a:r>
            <a:endParaRPr/>
          </a:p>
        </p:txBody>
      </p:sp>
      <p:sp>
        <p:nvSpPr>
          <p:cNvPr id="406" name="Google Shape;406;p32"/>
          <p:cNvSpPr txBox="1"/>
          <p:nvPr/>
        </p:nvSpPr>
        <p:spPr>
          <a:xfrm>
            <a:off x="1795834" y="1016049"/>
            <a:ext cx="392767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학습환경 명세(아래 항목 작성)</a:t>
            </a:r>
            <a:endParaRPr b="1" sz="19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 txBox="1"/>
          <p:nvPr>
            <p:ph idx="12" type="sldNum"/>
          </p:nvPr>
        </p:nvSpPr>
        <p:spPr>
          <a:xfrm>
            <a:off x="8331393" y="5190919"/>
            <a:ext cx="2796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413" name="Google Shape;413;p33"/>
          <p:cNvSpPr txBox="1"/>
          <p:nvPr/>
        </p:nvSpPr>
        <p:spPr>
          <a:xfrm>
            <a:off x="1409676" y="1289975"/>
            <a:ext cx="1239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32172" lvl="0" marL="23217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</a:pPr>
            <a:r>
              <a:rPr lang="en-US" sz="162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Memory</a:t>
            </a:r>
            <a:endParaRPr sz="162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1409675" y="2819086"/>
            <a:ext cx="1163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32172" lvl="0" marL="23217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</a:pPr>
            <a:r>
              <a:rPr lang="en-US" sz="162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Storage</a:t>
            </a:r>
            <a:endParaRPr sz="162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5" name="Google Shape;4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1301" y="1769019"/>
            <a:ext cx="6972658" cy="718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416" name="Google Shape;4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0853" y="3264172"/>
            <a:ext cx="5933557" cy="143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후보 모델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5" name="Google Shape;125;p6"/>
          <p:cNvGraphicFramePr/>
          <p:nvPr/>
        </p:nvGraphicFramePr>
        <p:xfrm>
          <a:off x="1411287" y="2552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419475"/>
                <a:gridCol w="1505400"/>
                <a:gridCol w="6370725"/>
                <a:gridCol w="1073825"/>
              </a:tblGrid>
              <a:tr h="63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</a:tr>
              <a:tr h="61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300" u="sng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YoloV8-M</a:t>
                      </a:r>
                      <a:endParaRPr b="1" i="0" sz="13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b="1" lang="en-US" sz="1300" u="sng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YoloV8-N</a:t>
                      </a:r>
                      <a:endParaRPr b="1" i="0" sz="13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b="1" lang="en-US" sz="1300" u="sng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YoloV8-S</a:t>
                      </a:r>
                      <a:endParaRPr b="1" i="0" sz="13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b="1" lang="en-US" sz="1300" u="sng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YoloV9</a:t>
                      </a:r>
                      <a:endParaRPr b="1" i="0" sz="13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b="1" lang="en-US" sz="1300" u="sng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YoloV8-L</a:t>
                      </a:r>
                      <a:endParaRPr b="1" i="0" sz="1300" u="sng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15875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6" name="Google Shape;126;p6"/>
          <p:cNvSpPr/>
          <p:nvPr/>
        </p:nvSpPr>
        <p:spPr>
          <a:xfrm>
            <a:off x="1434595" y="1899215"/>
            <a:ext cx="1776426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후보모델 (5종)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422" name="Google Shape;422;p34"/>
          <p:cNvSpPr txBox="1"/>
          <p:nvPr/>
        </p:nvSpPr>
        <p:spPr>
          <a:xfrm>
            <a:off x="1821612" y="1328960"/>
            <a:ext cx="816890" cy="342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32172" lvl="0" marL="23217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</a:pPr>
            <a:r>
              <a:rPr lang="en-US" sz="162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CPU</a:t>
            </a:r>
            <a:endParaRPr sz="162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423" name="Google Shape;4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0041" y="818988"/>
            <a:ext cx="2840755" cy="562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429" name="Google Shape;429;p35"/>
          <p:cNvSpPr txBox="1"/>
          <p:nvPr/>
        </p:nvSpPr>
        <p:spPr>
          <a:xfrm>
            <a:off x="1821612" y="1328960"/>
            <a:ext cx="829714" cy="342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32172" lvl="0" marL="23217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</a:pPr>
            <a:r>
              <a:rPr lang="en-US" sz="162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GPU</a:t>
            </a:r>
            <a:endParaRPr sz="162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430" name="Google Shape;4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0219" y="795519"/>
            <a:ext cx="4891563" cy="5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/>
        </p:nvSpPr>
        <p:spPr>
          <a:xfrm>
            <a:off x="1411287" y="1113087"/>
            <a:ext cx="59963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모델 개발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2" name="Google Shape;132;p7"/>
          <p:cNvGraphicFramePr/>
          <p:nvPr/>
        </p:nvGraphicFramePr>
        <p:xfrm>
          <a:off x="1411287" y="2552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{41F7CD67-8CC1-4307-9A39-FBC91DD1456B}</a:tableStyleId>
              </a:tblPr>
              <a:tblGrid>
                <a:gridCol w="419475"/>
                <a:gridCol w="1505400"/>
                <a:gridCol w="6370725"/>
                <a:gridCol w="1073825"/>
              </a:tblGrid>
              <a:tr h="63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CFF"/>
                    </a:solidFill>
                  </a:tcPr>
                </a:tc>
              </a:tr>
              <a:tr h="307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YoloV8-M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(model)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YoloV8-M (Model)</a:t>
                      </a: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을 사용하여 학습.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Hyper parameter는 다음과 같음.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Batch Size: 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arenR"/>
                      </a:pP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Epoch: 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</a:t>
                      </a:r>
                      <a:b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- learning rate: initial 0.048 and decays by 0.</a:t>
                      </a: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005</a:t>
                      </a:r>
                      <a:r>
                        <a:rPr b="1" lang="en-US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every 2.4epoch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  dfl_loss = 0.96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size = 640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6985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3" name="Google Shape;133;p7"/>
          <p:cNvSpPr/>
          <p:nvPr/>
        </p:nvSpPr>
        <p:spPr>
          <a:xfrm>
            <a:off x="1411287" y="1899215"/>
            <a:ext cx="4950213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모델 개발 (① Yolov8-M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Model 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143000" y="6364227"/>
            <a:ext cx="99060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/>
          <p:nvPr/>
        </p:nvSpPr>
        <p:spPr>
          <a:xfrm>
            <a:off x="1437771" y="919500"/>
            <a:ext cx="4724605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Learning Curves (①YoloV8-M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Model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 b="46216" l="0" r="0" t="0"/>
          <a:stretch/>
        </p:blipFill>
        <p:spPr>
          <a:xfrm>
            <a:off x="1503003" y="1258045"/>
            <a:ext cx="1019175" cy="29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375" y="1915800"/>
            <a:ext cx="9083924" cy="49422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1437770" y="919500"/>
            <a:ext cx="3965615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최종 성능 (①YoloV8-M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" name="Google Shape;151;p9"/>
          <p:cNvGraphicFramePr/>
          <p:nvPr/>
        </p:nvGraphicFramePr>
        <p:xfrm>
          <a:off x="2178050" y="13889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{BD0799D9-0AD0-4A63-A518-273AAEDD7FB4}</a:tableStyleId>
              </a:tblPr>
              <a:tblGrid>
                <a:gridCol w="2216150"/>
                <a:gridCol w="1701800"/>
                <a:gridCol w="1958975"/>
                <a:gridCol w="19589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Model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Class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Top1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Top5 Accuracy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YoloV8-M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%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96</a:t>
                      </a:r>
                      <a:r>
                        <a:rPr b="0" lang="en-US" sz="1800" u="none" cap="none" strike="noStrike">
                          <a:solidFill>
                            <a:srgbClr val="FF0000"/>
                          </a:solidFill>
                        </a:rPr>
                        <a:t>%</a:t>
                      </a:r>
                      <a:endParaRPr b="0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52;p9"/>
          <p:cNvSpPr/>
          <p:nvPr/>
        </p:nvSpPr>
        <p:spPr>
          <a:xfrm>
            <a:off x="157625" y="2394823"/>
            <a:ext cx="3965700" cy="39615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891887" y="2522596"/>
            <a:ext cx="23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Screen Capture #1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5744524" y="2661191"/>
            <a:ext cx="3804000" cy="2619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4825"/>
            <a:ext cx="5403377" cy="40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375" y="2213650"/>
            <a:ext cx="5950423" cy="44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2c5c73d3a9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948198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5c73d3a93_0_5"/>
          <p:cNvSpPr txBox="1"/>
          <p:nvPr/>
        </p:nvSpPr>
        <p:spPr>
          <a:xfrm>
            <a:off x="1608600" y="158275"/>
            <a:ext cx="967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These are some of the example images that predicted after training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" name="Google Shape;169;g2c5c73d3a9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75" y="1205151"/>
            <a:ext cx="5254400" cy="52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c5c73d3a9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500" y="1205150"/>
            <a:ext cx="5254400" cy="52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2022-08-09T10:43:07Z</dcterms:created>
  <dc:creator>bsc</dc:creator>
</cp:coreProperties>
</file>